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Etna Sans Serif" panose="020B0604020202020204" charset="0"/>
      <p:regular r:id="rId19"/>
    </p:embeddedFont>
    <p:embeddedFont>
      <p:font typeface="Glacial Indifference" panose="020B0604020202020204" charset="0"/>
      <p:regular r:id="rId20"/>
    </p:embeddedFont>
    <p:embeddedFont>
      <p:font typeface="Glacial Indifference Bold" panose="020B0604020202020204" charset="0"/>
      <p:regular r:id="rId21"/>
    </p:embeddedFont>
    <p:embeddedFont>
      <p:font typeface="League Spartan" panose="020B0604020202020204" charset="0"/>
      <p:regular r:id="rId22"/>
    </p:embeddedFont>
    <p:embeddedFont>
      <p:font typeface="Lexend Deca" panose="020B0604020202020204" charset="0"/>
      <p:regular r:id="rId23"/>
    </p:embeddedFont>
    <p:embeddedFont>
      <p:font typeface="Montserrat Classic Bold" panose="020B0604020202020204" charset="0"/>
      <p:regular r:id="rId24"/>
    </p:embeddedFont>
    <p:embeddedFont>
      <p:font typeface="Montserrat Ultra-Bold" panose="020B0604020202020204" charset="0"/>
      <p:regular r:id="rId25"/>
    </p:embeddedFont>
    <p:embeddedFont>
      <p:font typeface="Nexa Bold Bold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jpeg>
</file>

<file path=ppt/media/image2.png>
</file>

<file path=ppt/media/image20.jpeg>
</file>

<file path=ppt/media/image21.png>
</file>

<file path=ppt/media/image22.sv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30.png>
</file>

<file path=ppt/media/image31.sv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CB5FE5-6C65-4A97-BEEA-20A95F4DE157}" type="datetimeFigureOut">
              <a:rPr lang="fr-FR" smtClean="0"/>
              <a:t>19/02/2025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6D612E-8D4C-42C8-A3A4-0CA3908E9EA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9081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6D612E-8D4C-42C8-A3A4-0CA3908E9EA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4548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6D612E-8D4C-42C8-A3A4-0CA3908E9EA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9084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sv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68070" y="0"/>
            <a:ext cx="212090" cy="5143500"/>
            <a:chOff x="0" y="0"/>
            <a:chExt cx="55859" cy="1354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859" cy="1354667"/>
            </a:xfrm>
            <a:custGeom>
              <a:avLst/>
              <a:gdLst/>
              <a:ahLst/>
              <a:cxnLst/>
              <a:rect l="l" t="t" r="r" b="b"/>
              <a:pathLst>
                <a:path w="55859" h="1354667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5859" cy="1392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066825" y="555644"/>
            <a:ext cx="2686817" cy="812762"/>
          </a:xfrm>
          <a:custGeom>
            <a:avLst/>
            <a:gdLst/>
            <a:ahLst/>
            <a:cxnLst/>
            <a:rect l="l" t="t" r="r" b="b"/>
            <a:pathLst>
              <a:path w="2686817" h="812762">
                <a:moveTo>
                  <a:pt x="0" y="0"/>
                </a:moveTo>
                <a:lnTo>
                  <a:pt x="2686817" y="0"/>
                </a:lnTo>
                <a:lnTo>
                  <a:pt x="2686817" y="812762"/>
                </a:lnTo>
                <a:lnTo>
                  <a:pt x="0" y="812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52880" y="460892"/>
            <a:ext cx="1205998" cy="907514"/>
          </a:xfrm>
          <a:custGeom>
            <a:avLst/>
            <a:gdLst/>
            <a:ahLst/>
            <a:cxnLst/>
            <a:rect l="l" t="t" r="r" b="b"/>
            <a:pathLst>
              <a:path w="1205998" h="907514">
                <a:moveTo>
                  <a:pt x="0" y="0"/>
                </a:moveTo>
                <a:lnTo>
                  <a:pt x="1205998" y="0"/>
                </a:lnTo>
                <a:lnTo>
                  <a:pt x="1205998" y="907514"/>
                </a:lnTo>
                <a:lnTo>
                  <a:pt x="0" y="907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029200" y="1028700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389903" y="2930463"/>
            <a:ext cx="11885770" cy="1360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60"/>
              </a:lnSpc>
            </a:pPr>
            <a:r>
              <a:rPr lang="en-US" sz="9600" b="1" dirty="0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LE PERCEPTRON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05285" y="4453886"/>
            <a:ext cx="13055007" cy="14268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0"/>
              </a:lnSpc>
            </a:pPr>
            <a:r>
              <a:rPr lang="en-US" sz="5100" b="1" dirty="0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UN MODÈLE FONDAMENTAL EN INTELLIGENCE ARTIFICIELLE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66786" y="9448800"/>
            <a:ext cx="4298094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20"/>
              </a:lnSpc>
              <a:spcBef>
                <a:spcPct val="0"/>
              </a:spcBef>
            </a:pPr>
            <a:r>
              <a:rPr lang="en-US" sz="2800" b="1" u="none" strike="noStrike">
                <a:solidFill>
                  <a:srgbClr val="101010"/>
                </a:solidFill>
                <a:latin typeface="Nexa Bold Bold"/>
                <a:ea typeface="Nexa Bold Bold"/>
                <a:cs typeface="Nexa Bold Bold"/>
                <a:sym typeface="Nexa Bold Bold"/>
              </a:rPr>
              <a:t>Bouba Ahmed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64880" y="9448800"/>
            <a:ext cx="2527982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20"/>
              </a:lnSpc>
              <a:spcBef>
                <a:spcPct val="0"/>
              </a:spcBef>
            </a:pPr>
            <a:r>
              <a:rPr lang="en-US" sz="2800" b="1" u="none" strike="noStrike">
                <a:solidFill>
                  <a:srgbClr val="101010"/>
                </a:solidFill>
                <a:latin typeface="Nexa Bold Bold"/>
                <a:ea typeface="Nexa Bold Bold"/>
                <a:cs typeface="Nexa Bold Bold"/>
                <a:sym typeface="Nexa Bold Bold"/>
              </a:rPr>
              <a:t>Mr. Abdelaoui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76311" y="6825624"/>
            <a:ext cx="15312954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Présenter en détail le perceptron, en expliquant son fonctionnement, ses limites et comment il a servi de base aux réseaux de neurones modernes.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04682" y="8852535"/>
            <a:ext cx="2118360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Présenté par 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029200" y="8852535"/>
            <a:ext cx="202394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400" b="1" u="none" strike="noStrike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Encadré par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599254" y="9448800"/>
            <a:ext cx="2402018" cy="477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20"/>
              </a:lnSpc>
              <a:spcBef>
                <a:spcPct val="0"/>
              </a:spcBef>
            </a:pPr>
            <a:r>
              <a:rPr lang="en-US" sz="2800" b="1">
                <a:solidFill>
                  <a:srgbClr val="004AAD"/>
                </a:solidFill>
                <a:latin typeface="Nexa Bold Bold"/>
                <a:ea typeface="Nexa Bold Bold"/>
                <a:cs typeface="Nexa Bold Bold"/>
                <a:sym typeface="Nexa Bold Bold"/>
              </a:rPr>
              <a:t>17</a:t>
            </a:r>
            <a:r>
              <a:rPr lang="en-US" sz="2800" b="1" u="none" strike="noStrike">
                <a:solidFill>
                  <a:srgbClr val="004AAD"/>
                </a:solidFill>
                <a:latin typeface="Nexa Bold Bold"/>
                <a:ea typeface="Nexa Bold Bold"/>
                <a:cs typeface="Nexa Bold Bold"/>
                <a:sym typeface="Nexa Bold Bold"/>
              </a:rPr>
              <a:t>/02/2025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51330" y="5143500"/>
            <a:ext cx="2418199" cy="847403"/>
          </a:xfrm>
          <a:custGeom>
            <a:avLst/>
            <a:gdLst/>
            <a:ahLst/>
            <a:cxnLst/>
            <a:rect l="l" t="t" r="r" b="b"/>
            <a:pathLst>
              <a:path w="2418199" h="847403">
                <a:moveTo>
                  <a:pt x="0" y="0"/>
                </a:moveTo>
                <a:lnTo>
                  <a:pt x="2418200" y="0"/>
                </a:lnTo>
                <a:lnTo>
                  <a:pt x="2418200" y="847403"/>
                </a:lnTo>
                <a:lnTo>
                  <a:pt x="0" y="8474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55325" y="477791"/>
            <a:ext cx="13705096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 u="none" strike="noStrike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5 - ALGORITHME D’APPRENTISSAGE DU PERCEPTRON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14350" y="2135141"/>
            <a:ext cx="17232228" cy="128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Prenons l'exemple concret d'un perceptron qui apprend à modéliser la fonction logique AND. Pour la fonction AND, la sortie doit être 1 uniquement lorsque toutes les entrées sont à 1, et 0 sinon. Voici comment le perceptron procède, étape par étape 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14350" y="3536286"/>
            <a:ext cx="8334454" cy="6052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744"/>
              </a:lnSpc>
            </a:pPr>
            <a:r>
              <a:rPr lang="en-US" sz="2400" u="none" strike="noStrike" dirty="0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4. Application de la </a:t>
            </a:r>
            <a:r>
              <a:rPr lang="en-US" sz="2400" u="none" strike="noStrike" dirty="0" err="1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d’activation</a:t>
            </a:r>
            <a:endParaRPr lang="en-US" sz="2400" u="none" strike="noStrike" dirty="0">
              <a:solidFill>
                <a:srgbClr val="20983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just">
              <a:lnSpc>
                <a:spcPts val="3744"/>
              </a:lnSpc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On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utilise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ici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d’activation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 type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seuil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(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ou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Heaviside) qui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fonctionne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comme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suit :</a:t>
            </a:r>
          </a:p>
          <a:p>
            <a:pPr marL="0" lvl="0" indent="0" algn="just">
              <a:lnSpc>
                <a:spcPts val="3744"/>
              </a:lnSpc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 S≥0 → sortie = 1</a:t>
            </a:r>
          </a:p>
          <a:p>
            <a:pPr marL="0" lvl="0" indent="0" algn="just">
              <a:lnSpc>
                <a:spcPts val="3744"/>
              </a:lnSpc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Sinon → sortie = 0</a:t>
            </a:r>
          </a:p>
          <a:p>
            <a:pPr marL="0" lvl="0" indent="0" algn="just">
              <a:lnSpc>
                <a:spcPts val="3744"/>
              </a:lnSpc>
            </a:pPr>
            <a:endParaRPr lang="en-US" sz="2400" u="none" strike="noStrike" dirty="0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just">
              <a:lnSpc>
                <a:spcPts val="3744"/>
              </a:lnSpc>
            </a:pP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Appliquons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cela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aux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sommes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pondérées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calculées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:</a:t>
            </a:r>
          </a:p>
          <a:p>
            <a:pPr marL="518160" lvl="1" indent="-259080" algn="just">
              <a:lnSpc>
                <a:spcPts val="3744"/>
              </a:lnSpc>
              <a:buFont typeface="Arial"/>
              <a:buChar char="•"/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Pour (0, 0) : S=−1.0 → sortie = 0</a:t>
            </a:r>
          </a:p>
          <a:p>
            <a:pPr marL="518160" lvl="1" indent="-259080" algn="just">
              <a:lnSpc>
                <a:spcPts val="3744"/>
              </a:lnSpc>
              <a:buFont typeface="Arial"/>
              <a:buChar char="•"/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Pour (0, 1) : S=−0.3 → sortie = 0</a:t>
            </a:r>
          </a:p>
          <a:p>
            <a:pPr marL="518160" lvl="1" indent="-259080" algn="just">
              <a:lnSpc>
                <a:spcPts val="3744"/>
              </a:lnSpc>
              <a:buFont typeface="Arial"/>
              <a:buChar char="•"/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Pour (1, 0) : S=−0.3 → sortie = 0</a:t>
            </a:r>
          </a:p>
          <a:p>
            <a:pPr marL="518160" lvl="1" indent="-259080" algn="just">
              <a:lnSpc>
                <a:spcPts val="3744"/>
              </a:lnSpc>
              <a:buFont typeface="Arial"/>
              <a:buChar char="•"/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Pour (1, 1) : S=0.4   → sortie = 1</a:t>
            </a:r>
          </a:p>
          <a:p>
            <a:pPr marL="0" lvl="0" indent="0" algn="just">
              <a:lnSpc>
                <a:spcPts val="3744"/>
              </a:lnSpc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comportement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correspond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exactement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à la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logique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AND.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305395" y="3536286"/>
            <a:ext cx="8441183" cy="65196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744"/>
              </a:lnSpc>
              <a:spcBef>
                <a:spcPct val="0"/>
              </a:spcBef>
            </a:pPr>
            <a:r>
              <a:rPr lang="en-US" sz="2400" u="none" strike="noStrike" dirty="0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5. </a:t>
            </a:r>
            <a:r>
              <a:rPr lang="en-US" sz="2400" u="none" strike="noStrike" dirty="0" err="1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Apprentissage</a:t>
            </a:r>
            <a:r>
              <a:rPr lang="en-US" sz="2400" u="none" strike="noStrike" dirty="0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 par </a:t>
            </a:r>
            <a:r>
              <a:rPr lang="en-US" sz="2400" u="none" strike="noStrike" dirty="0" err="1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ajustement</a:t>
            </a:r>
            <a:r>
              <a:rPr lang="en-US" sz="2400" u="none" strike="noStrike" dirty="0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</a:p>
          <a:p>
            <a:pPr marL="0" lvl="0" indent="0" algn="just">
              <a:lnSpc>
                <a:spcPts val="3744"/>
              </a:lnSpc>
              <a:spcBef>
                <a:spcPct val="0"/>
              </a:spcBef>
            </a:pP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Lorsqu’un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perceptron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est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utilisé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dans un processus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d’apprentissage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supervisé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il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ajuste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ses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poids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et son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biais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des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erreurs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commises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 Par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exemple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la sortie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prédite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n’était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pas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conforme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à la sortie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attendue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la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règle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d’apprentissage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suivante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serait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utilisée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:</a:t>
            </a:r>
          </a:p>
          <a:p>
            <a:pPr marL="0" lvl="0" indent="0" algn="just">
              <a:lnSpc>
                <a:spcPts val="3744"/>
              </a:lnSpc>
              <a:spcBef>
                <a:spcPct val="0"/>
              </a:spcBef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        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wi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​←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wi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​+ η . e . xi​</a:t>
            </a:r>
          </a:p>
          <a:p>
            <a:pPr marL="0" lvl="0" indent="0" algn="just">
              <a:lnSpc>
                <a:spcPts val="3744"/>
              </a:lnSpc>
              <a:spcBef>
                <a:spcPct val="0"/>
              </a:spcBef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         b ← b + η . e</a:t>
            </a:r>
          </a:p>
          <a:p>
            <a:pPr marL="0" lvl="0" indent="0" algn="just">
              <a:lnSpc>
                <a:spcPts val="3744"/>
              </a:lnSpc>
              <a:spcBef>
                <a:spcPct val="0"/>
              </a:spcBef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                               e =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y_reel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​ − 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y_predit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​     </a:t>
            </a:r>
          </a:p>
          <a:p>
            <a:pPr marL="0" lvl="0" indent="0" algn="just">
              <a:lnSpc>
                <a:spcPts val="3744"/>
              </a:lnSpc>
              <a:spcBef>
                <a:spcPct val="0"/>
              </a:spcBef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     </a:t>
            </a:r>
          </a:p>
          <a:p>
            <a:pPr marL="0" lvl="0" indent="0" algn="just">
              <a:lnSpc>
                <a:spcPts val="3744"/>
              </a:lnSpc>
              <a:spcBef>
                <a:spcPct val="0"/>
              </a:spcBef>
            </a:pP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Ici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η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est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taux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d'apprentissage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 Dans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notre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exemple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nous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avons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choisi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manuellement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des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poids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et un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biais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qui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donnent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déjà le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résultat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correct pour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toutes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les entrées.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753047" y="9617807"/>
            <a:ext cx="187166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9</a:t>
            </a:r>
          </a:p>
        </p:txBody>
      </p:sp>
    </p:spTree>
  </p:cSld>
  <p:clrMapOvr>
    <a:masterClrMapping/>
  </p:clrMapOvr>
  <p:transition spd="slow">
    <p:cover dir="r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5325" y="477791"/>
            <a:ext cx="13705096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 u="none" strike="noStrike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5 - ALGORITHME D’APPRENTISSAGE DU PERCEPTRON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14350" y="2135141"/>
            <a:ext cx="17232228" cy="128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Prenons l'exemple concret d'un perceptron qui apprend à modéliser la fonction logique AND. Pour la fonction AND, la sortie doit être 1 uniquement lorsque toutes les entrées sont à 1, et 0 sinon. Voici comment le perceptron procède, étape par étape 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14350" y="3496445"/>
            <a:ext cx="8441183" cy="529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367"/>
              </a:lnSpc>
              <a:spcBef>
                <a:spcPct val="0"/>
              </a:spcBef>
            </a:pPr>
            <a:r>
              <a:rPr lang="en-US" sz="2799" u="none" strike="noStrike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5. Apprentissage par ajustement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281" y="3987555"/>
            <a:ext cx="5159693" cy="1714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Supposons l'initialisation suivante :</a:t>
            </a:r>
          </a:p>
          <a:p>
            <a:pPr marL="518160" lvl="1" indent="-259080" algn="l">
              <a:lnSpc>
                <a:spcPts val="3408"/>
              </a:lnSpc>
              <a:buFont typeface="Arial"/>
              <a:buChar char="•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w1=0.1 /  w2=0.1</a:t>
            </a:r>
          </a:p>
          <a:p>
            <a:pPr marL="518160" lvl="1" indent="-259080" algn="l">
              <a:lnSpc>
                <a:spcPts val="3408"/>
              </a:lnSpc>
              <a:buFont typeface="Arial"/>
              <a:buChar char="•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Biais b=-0.3</a:t>
            </a:r>
          </a:p>
          <a:p>
            <a:pPr marL="518160" lvl="1" indent="-259080" algn="l">
              <a:lnSpc>
                <a:spcPts val="3408"/>
              </a:lnSpc>
              <a:buFont typeface="Arial"/>
              <a:buChar char="•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Taux d'apprentissage η=0.1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9756" y="5844549"/>
            <a:ext cx="8441183" cy="4303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8"/>
              </a:lnSpc>
            </a:pPr>
            <a:r>
              <a:rPr lang="en-US" sz="2400" u="none" strike="noStrike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Étape 1 : Propagation pour l'exemple (1, 1)</a:t>
            </a:r>
          </a:p>
          <a:p>
            <a:pPr algn="l">
              <a:lnSpc>
                <a:spcPts val="3408"/>
              </a:lnSpc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Calcul de la somme pondérée :</a:t>
            </a:r>
          </a:p>
          <a:p>
            <a:pPr algn="l">
              <a:lnSpc>
                <a:spcPts val="3408"/>
              </a:lnSpc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   S= 0.1 × 1 + 0.1 × 1 − 0.3 = 0.1 + 0.1 − 0.3 = −0.1</a:t>
            </a:r>
          </a:p>
          <a:p>
            <a:pPr algn="l">
              <a:lnSpc>
                <a:spcPts val="3408"/>
              </a:lnSpc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Activation :</a:t>
            </a:r>
          </a:p>
          <a:p>
            <a:pPr algn="l">
              <a:lnSpc>
                <a:spcPts val="3408"/>
              </a:lnSpc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Comme −0.1&lt;0, la sortie prédite est 0,ce qui est incorrect puisque la sortie attendue pour (1,1) doit être 1.</a:t>
            </a:r>
          </a:p>
          <a:p>
            <a:pPr algn="l">
              <a:lnSpc>
                <a:spcPts val="3408"/>
              </a:lnSpc>
            </a:pPr>
            <a:endParaRPr lang="en-US" sz="2400" u="none" strike="noStrike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408"/>
              </a:lnSpc>
            </a:pPr>
            <a:r>
              <a:rPr lang="en-US" sz="2400" u="none" strike="noStrike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Étape 2 : Calcul de l'erreur</a:t>
            </a:r>
          </a:p>
          <a:p>
            <a:pPr algn="l">
              <a:lnSpc>
                <a:spcPts val="3408"/>
              </a:lnSpc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    Pour l'exemple (1,1), l'erreur est :</a:t>
            </a:r>
          </a:p>
          <a:p>
            <a:pPr algn="l">
              <a:lnSpc>
                <a:spcPts val="3549"/>
              </a:lnSpc>
            </a:pPr>
            <a:r>
              <a:rPr lang="en-US" sz="2499" u="none" strike="noStrike">
                <a:solidFill>
                  <a:srgbClr val="101010"/>
                </a:solidFill>
                <a:latin typeface="Lexend Deca"/>
                <a:ea typeface="Lexend Deca"/>
                <a:cs typeface="Lexend Deca"/>
                <a:sym typeface="Lexend Deca"/>
              </a:rPr>
              <a:t>      e = y_reel − y_predit = 1 − 0 = 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77718" y="3958980"/>
            <a:ext cx="8704943" cy="2999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Étape 3 : Mise à jour des poids et du biais</a:t>
            </a:r>
          </a:p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On ajuste chaque poids et le biais pour corriger cette erreur selon la règle :</a:t>
            </a:r>
          </a:p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wi ← wi + η * e * xi    //    b ← b + η * e</a:t>
            </a:r>
          </a:p>
          <a:p>
            <a:pPr marL="0" lvl="0" indent="0" algn="l">
              <a:lnSpc>
                <a:spcPts val="3383"/>
              </a:lnSpc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Pour x1=1 :   w1 ← 0.1 + 0.1 × 1 × 1 = </a:t>
            </a:r>
            <a:r>
              <a:rPr lang="en-US" sz="2400" u="none" strike="noStrike">
                <a:solidFill>
                  <a:srgbClr val="8D2DF2"/>
                </a:solidFill>
                <a:latin typeface="Lexend Deca"/>
                <a:ea typeface="Lexend Deca"/>
                <a:cs typeface="Lexend Deca"/>
                <a:sym typeface="Lexend Deca"/>
              </a:rPr>
              <a:t>0.2</a:t>
            </a:r>
          </a:p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Pour x2=1 :   w2 ← 0.1 + 0.1 × 1 × 1 = </a:t>
            </a:r>
            <a:r>
              <a:rPr lang="en-US" sz="2400" u="none" strike="noStrike">
                <a:solidFill>
                  <a:srgbClr val="8D2DF2"/>
                </a:solidFill>
                <a:latin typeface="Lexend Deca"/>
                <a:ea typeface="Lexend Deca"/>
                <a:cs typeface="Lexend Deca"/>
                <a:sym typeface="Lexend Deca"/>
              </a:rPr>
              <a:t>0.2</a:t>
            </a:r>
          </a:p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Mise à jour du biais :   b ← −0.3 + 0.1 × 1 =</a:t>
            </a:r>
            <a:r>
              <a:rPr lang="en-US" sz="2400" u="none" strike="noStrike">
                <a:solidFill>
                  <a:srgbClr val="8D2DF2"/>
                </a:solidFill>
                <a:latin typeface="Lexend Deca"/>
                <a:ea typeface="Lexend Deca"/>
                <a:cs typeface="Lexend Deca"/>
                <a:sym typeface="Lexend Deca"/>
              </a:rPr>
              <a:t> −0.2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77718" y="7255989"/>
            <a:ext cx="8704943" cy="2571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Étape 4 : Nouvelle propagation pour vérifier la correction</a:t>
            </a:r>
          </a:p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Pour l'exemple (1,1) avec les nouveaux paramètres :</a:t>
            </a:r>
          </a:p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Calcul de la somme pondérée :</a:t>
            </a:r>
          </a:p>
          <a:p>
            <a:pPr marL="518160" lvl="1" indent="-259080" algn="l">
              <a:lnSpc>
                <a:spcPts val="3408"/>
              </a:lnSpc>
              <a:buFont typeface="Arial"/>
              <a:buChar char="•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 = 0.2 × 1 + 0.2 × 1 − 0.2 = 0.2 + 0.2 − 0.2 = 0.2 </a:t>
            </a:r>
          </a:p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Activation : Comme 0.2≥0 , la sortie prédite est désormais 1, ce qui correspond à la sortie attendue.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686372" y="9617807"/>
            <a:ext cx="320516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10</a:t>
            </a:r>
          </a:p>
        </p:txBody>
      </p:sp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287404"/>
            <a:ext cx="16230600" cy="6428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08"/>
              </a:lnSpc>
            </a:pPr>
            <a:r>
              <a:rPr lang="en-US" sz="2400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Le perceptron </a:t>
            </a:r>
            <a:r>
              <a:rPr lang="en-US" sz="2400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est</a:t>
            </a:r>
            <a:r>
              <a:rPr lang="en-US" sz="2400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utilisé</a:t>
            </a:r>
            <a:r>
              <a:rPr lang="en-US" sz="2400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dans </a:t>
            </a:r>
            <a:r>
              <a:rPr lang="en-US" sz="2400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plusieurs</a:t>
            </a:r>
            <a:r>
              <a:rPr lang="en-US" sz="2400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domaines</a:t>
            </a:r>
            <a:r>
              <a:rPr lang="en-US" sz="2400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d'application</a:t>
            </a:r>
            <a:r>
              <a:rPr lang="en-US" sz="2400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clés</a:t>
            </a:r>
            <a:r>
              <a:rPr lang="en-US" sz="2400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: </a:t>
            </a:r>
          </a:p>
          <a:p>
            <a:pPr algn="just">
              <a:lnSpc>
                <a:spcPts val="3408"/>
              </a:lnSpc>
            </a:pPr>
            <a:endParaRPr lang="en-US" sz="2400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r>
              <a:rPr lang="en-US" sz="2400" b="1" u="none" strike="noStrike" dirty="0" err="1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Traitement</a:t>
            </a:r>
            <a:r>
              <a:rPr lang="en-US" sz="2400" b="1" u="none" strike="noStrike" dirty="0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de </a:t>
            </a:r>
            <a:r>
              <a:rPr lang="en-US" sz="2400" b="1" u="none" strike="noStrike" dirty="0" err="1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l'image</a:t>
            </a:r>
            <a:r>
              <a:rPr lang="en-US" sz="2400" b="1" u="none" strike="noStrike" dirty="0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et de la parole : 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Le perceptron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est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capable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d'identifier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si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une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image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appartient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à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une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catégorie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spécifique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ou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distinguer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différents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types de sons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ou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mots. </a:t>
            </a: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endParaRPr lang="en-US" sz="2400" u="none" strike="noStrike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r>
              <a:rPr lang="en-US" sz="2400" b="1" u="none" strike="noStrike" dirty="0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Compression de données :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En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identifiant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des motifs et des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caractéristiques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dans les données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d'entrée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, le perceptron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peut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être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utilisé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pour restructurer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ces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données de manière plus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efficace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,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augmentant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ainsi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la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capacité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stockage et la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vitesse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transfert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fichiers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 </a:t>
            </a: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endParaRPr lang="en-US" sz="2400" u="none" strike="noStrike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r>
              <a:rPr lang="en-US" sz="2400" b="1" u="none" strike="noStrike" dirty="0" err="1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Cryptage</a:t>
            </a:r>
            <a:r>
              <a:rPr lang="en-US" sz="2400" b="1" u="none" strike="noStrike" dirty="0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de données :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Le perceptron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peut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aider à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dissimuler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le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contenu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certaines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données, les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rendant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illisibles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sans la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clé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décryptage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appropriée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,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renforçant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ainsi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la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sécurité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informations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sensibles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 </a:t>
            </a: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endParaRPr lang="en-US" sz="2400" u="none" strike="noStrike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r>
              <a:rPr lang="en-US" sz="2400" b="1" u="none" strike="noStrike" dirty="0" err="1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Profilage</a:t>
            </a:r>
            <a:r>
              <a:rPr lang="en-US" sz="2400" b="1" u="none" strike="noStrike" dirty="0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des </a:t>
            </a:r>
            <a:r>
              <a:rPr lang="en-US" sz="2400" b="1" u="none" strike="noStrike" dirty="0" err="1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utilisateurs</a:t>
            </a:r>
            <a:r>
              <a:rPr lang="en-US" sz="2400" b="1" u="none" strike="noStrike" dirty="0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et </a:t>
            </a:r>
            <a:r>
              <a:rPr lang="en-US" sz="2400" b="1" u="none" strike="noStrike" dirty="0" err="1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classement</a:t>
            </a:r>
            <a:r>
              <a:rPr lang="en-US" sz="2400" b="1" u="none" strike="noStrike" dirty="0">
                <a:solidFill>
                  <a:srgbClr val="209838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des clients :</a:t>
            </a:r>
            <a:r>
              <a:rPr lang="en-US" sz="2400" u="none" strike="noStrike" dirty="0">
                <a:solidFill>
                  <a:srgbClr val="209838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Dans le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domaine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des affaires, le perceptron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est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utilisé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pour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analyser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les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comportements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utilisateurs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et classer les clients,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permettant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aux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entreprises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cibler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plus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efficacement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leurs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services et </a:t>
            </a:r>
            <a:r>
              <a:rPr lang="en-US" sz="2400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produits</a:t>
            </a:r>
            <a:r>
              <a:rPr lang="en-US" sz="2400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55325" y="477791"/>
            <a:ext cx="14199437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 dirty="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6</a:t>
            </a:r>
            <a:r>
              <a:rPr lang="en-US" sz="6000" u="none" strike="noStrike" dirty="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 - EXEMPLES CONCRETS D’APPLICATION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713280" y="9617807"/>
            <a:ext cx="266700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11</a:t>
            </a:r>
          </a:p>
        </p:txBody>
      </p:sp>
    </p:spTree>
  </p:cSld>
  <p:clrMapOvr>
    <a:masterClrMapping/>
  </p:clrMapOvr>
  <p:transition spd="slow">
    <p:cover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 amt="62000"/>
          </a:blip>
          <a:srcRect/>
          <a:stretch>
            <a:fillRect/>
          </a:stretch>
        </p:blipFill>
        <p:spPr>
          <a:xfrm>
            <a:off x="0" y="0"/>
            <a:ext cx="18288000" cy="1042416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01879" y="1517468"/>
            <a:ext cx="5676093" cy="5148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939"/>
              </a:lnSpc>
              <a:spcBef>
                <a:spcPct val="0"/>
              </a:spcBef>
            </a:pPr>
            <a:r>
              <a:rPr lang="en-US" sz="33581">
                <a:solidFill>
                  <a:srgbClr val="FFFFFF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TP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37685" y="5943518"/>
            <a:ext cx="9612630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0"/>
              </a:lnSpc>
              <a:spcBef>
                <a:spcPct val="0"/>
              </a:spcBef>
            </a:pPr>
            <a:r>
              <a:rPr lang="en-US" sz="510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Iris Species (Classification Binaire)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91173" y="7553706"/>
            <a:ext cx="15705654" cy="1704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FA505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POURQUOI CE DATASET ?</a:t>
            </a: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r>
              <a:rPr lang="en-US" sz="2400" b="1" u="none" strike="noStrik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Il contient 150 échantillons de fleurs Iris (3 espèces) décrites par 4 caractéristiques (longueur/largeur des sépales et pétales). Pour simplifier, on peut se limiter à 2 classes (Setosa vs Versicolor) et 2 caractéristiques (ex. longueur des pétales et sépales), ce qui permet une visualisation claire.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5325" y="477791"/>
            <a:ext cx="9447372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7 - </a:t>
            </a:r>
            <a:r>
              <a:rPr lang="en-US" sz="6000" u="none" strike="noStrike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LIMITES DU PERCEPTRON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10909" y="1422752"/>
            <a:ext cx="16866182" cy="8576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75"/>
              </a:lnSpc>
              <a:spcBef>
                <a:spcPct val="0"/>
              </a:spcBef>
            </a:pPr>
            <a:r>
              <a:rPr lang="en-US" sz="2799" u="none" strike="noStrike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Problèmes rencontrés avec le perceptron simple</a:t>
            </a:r>
          </a:p>
          <a:p>
            <a:pPr marL="582928" lvl="1" indent="-291464" algn="just">
              <a:lnSpc>
                <a:spcPts val="3833"/>
              </a:lnSpc>
              <a:buFont typeface="Arial"/>
              <a:buChar char="•"/>
            </a:pPr>
            <a:r>
              <a:rPr lang="en-US" sz="2699" u="none" strike="noStrike">
                <a:solidFill>
                  <a:srgbClr val="E83F3F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Problème de linéarité :</a:t>
            </a:r>
          </a:p>
          <a:p>
            <a:pPr marL="1036320" lvl="2" indent="-345440" algn="just">
              <a:lnSpc>
                <a:spcPts val="3408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Le perceptron simple ne peut résoudre que des problèmes où les données peuvent être séparées par une ligne (ou un hyperplan).</a:t>
            </a:r>
          </a:p>
          <a:p>
            <a:pPr marL="1036320" lvl="2" indent="-345440" algn="just">
              <a:lnSpc>
                <a:spcPts val="3408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Exemple classique : Le problème XOR, où aucune ligne ne permet de séparer correctement les classes.</a:t>
            </a:r>
          </a:p>
          <a:p>
            <a:pPr marL="582928" lvl="1" indent="-291464" algn="just">
              <a:lnSpc>
                <a:spcPts val="3833"/>
              </a:lnSpc>
              <a:buFont typeface="Arial"/>
              <a:buChar char="•"/>
            </a:pPr>
            <a:r>
              <a:rPr lang="en-US" sz="2699" u="none" strike="noStrike">
                <a:solidFill>
                  <a:srgbClr val="209838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Classification binaire :</a:t>
            </a:r>
          </a:p>
          <a:p>
            <a:pPr marL="1036320" lvl="2" indent="-345440" algn="just">
              <a:lnSpc>
                <a:spcPts val="3408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Il est conçu pour distinguer deux classes et ne peut pas directement gérer plusieurs catégories.</a:t>
            </a:r>
          </a:p>
          <a:p>
            <a:pPr marL="582928" lvl="1" indent="-291464" algn="just">
              <a:lnSpc>
                <a:spcPts val="3833"/>
              </a:lnSpc>
              <a:buFont typeface="Arial"/>
              <a:buChar char="•"/>
            </a:pPr>
            <a:r>
              <a:rPr lang="en-US" sz="2699" u="none" strike="noStrike">
                <a:solidFill>
                  <a:srgbClr val="F6940A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Sensibilité aux paramètres :</a:t>
            </a:r>
          </a:p>
          <a:p>
            <a:pPr marL="1036320" lvl="2" indent="-345440" algn="just">
              <a:lnSpc>
                <a:spcPts val="3408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Le choix du taux d’apprentissage et de l’initialisation des poids peut influencer fortement la capacité d’apprentissage du modèle.</a:t>
            </a: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endParaRPr lang="en-US" sz="2400" u="none" strike="noStrike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just">
              <a:lnSpc>
                <a:spcPts val="3975"/>
              </a:lnSpc>
              <a:spcBef>
                <a:spcPct val="0"/>
              </a:spcBef>
            </a:pPr>
            <a:r>
              <a:rPr lang="en-US" sz="2799" u="none" strike="noStrike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Solution apportée par les réseaux multicouches (MLP)</a:t>
            </a:r>
          </a:p>
          <a:p>
            <a:pPr marL="582928" lvl="1" indent="-291464" algn="just">
              <a:lnSpc>
                <a:spcPts val="3833"/>
              </a:lnSpc>
              <a:buFont typeface="Arial"/>
              <a:buChar char="•"/>
            </a:pPr>
            <a:r>
              <a:rPr lang="en-US" sz="2699" u="none" strike="noStrike">
                <a:solidFill>
                  <a:srgbClr val="E83F3F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Ajout de couches cachées :</a:t>
            </a:r>
          </a:p>
          <a:p>
            <a:pPr marL="1036320" lvl="2" indent="-345440" algn="just">
              <a:lnSpc>
                <a:spcPts val="3408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Permet de modéliser des relations non linéaires en combinant plusieurs perceptrons.</a:t>
            </a:r>
          </a:p>
          <a:p>
            <a:pPr marL="1036320" lvl="2" indent="-345440" algn="just">
              <a:lnSpc>
                <a:spcPts val="3408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Chaque couche cachée transforme les données, permettant au réseau d’extraire des caractéristiques complexes.</a:t>
            </a:r>
          </a:p>
          <a:p>
            <a:pPr marL="582928" lvl="1" indent="-291464" algn="just">
              <a:lnSpc>
                <a:spcPts val="3833"/>
              </a:lnSpc>
              <a:buFont typeface="Arial"/>
              <a:buChar char="•"/>
            </a:pPr>
            <a:r>
              <a:rPr lang="en-US" sz="2699" u="none" strike="noStrike">
                <a:solidFill>
                  <a:srgbClr val="209838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Utilisation de fonctions d’activation non linéaires :</a:t>
            </a:r>
          </a:p>
          <a:p>
            <a:pPr marL="1036320" lvl="2" indent="-345440" algn="just">
              <a:lnSpc>
                <a:spcPts val="3408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Des fonctions comme la sigmoïde ou la ReLU permettent au réseau de s’adapter à des problèmes complexes.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686967" y="9617807"/>
            <a:ext cx="319326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13</a:t>
            </a:r>
          </a:p>
        </p:txBody>
      </p:sp>
    </p:spTree>
  </p:cSld>
  <p:clrMapOvr>
    <a:masterClrMapping/>
  </p:clrMapOvr>
  <p:transition spd="slow">
    <p:cover dir="r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5325" y="477791"/>
            <a:ext cx="5543550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8 - 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20371" y="1826718"/>
            <a:ext cx="16647258" cy="7007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5319"/>
              </a:lnSpc>
              <a:buFont typeface="Arial"/>
              <a:buChar char="•"/>
            </a:pPr>
            <a:r>
              <a:rPr lang="en-US" sz="2799" u="none" strike="noStrike">
                <a:solidFill>
                  <a:srgbClr val="1377A6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Récapitulatif :</a:t>
            </a:r>
          </a:p>
          <a:p>
            <a:pPr marL="1036320" lvl="2" indent="-345440" algn="l">
              <a:lnSpc>
                <a:spcPts val="4559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Le perceptron est un modèle simple qui imite, de manière très basique, le fonctionnement des neurones biologiques.</a:t>
            </a:r>
          </a:p>
          <a:p>
            <a:pPr marL="1036320" lvl="2" indent="-345440" algn="l">
              <a:lnSpc>
                <a:spcPts val="4559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Il est capable d’apprendre des règles de classification simples par ajustement itératif des poids.</a:t>
            </a:r>
          </a:p>
          <a:p>
            <a:pPr marL="1036320" lvl="2" indent="-345440" algn="l">
              <a:lnSpc>
                <a:spcPts val="4559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Bien qu’efficace pour des problèmes linéaires, il présente des limites qui ont conduit à l’évolution vers des modèles plus complexes tels que les réseaux multicouches.</a:t>
            </a:r>
          </a:p>
          <a:p>
            <a:pPr algn="l">
              <a:lnSpc>
                <a:spcPts val="4559"/>
              </a:lnSpc>
            </a:pPr>
            <a:endParaRPr lang="en-US" sz="2400" u="none" strike="noStrike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604518" lvl="1" indent="-302259" algn="l">
              <a:lnSpc>
                <a:spcPts val="5319"/>
              </a:lnSpc>
              <a:buFont typeface="Arial"/>
              <a:buChar char="•"/>
            </a:pPr>
            <a:r>
              <a:rPr lang="en-US" sz="2799" u="none" strike="noStrike">
                <a:solidFill>
                  <a:srgbClr val="1377A6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Perspective :</a:t>
            </a:r>
          </a:p>
          <a:p>
            <a:pPr marL="1036320" lvl="2" indent="-345440" algn="l">
              <a:lnSpc>
                <a:spcPts val="4559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Les réseaux de neurones profonds, qui intègrent plusieurs couches cachées et des fonctions d’activation variées, sont aujourd’hui la base de nombreux systèmes d’intelligence artificielle performants.</a:t>
            </a:r>
          </a:p>
          <a:p>
            <a:pPr marL="1036320" lvl="2" indent="-345440" algn="l">
              <a:lnSpc>
                <a:spcPts val="4559"/>
              </a:lnSpc>
              <a:buFont typeface="Arial"/>
              <a:buChar char="⚬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La compréhension des mécanismes du perceptron permet de mieux appréhender ces modèles avancés et d’innover dans le domaine de l’apprentissage automatique.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674942" y="9617807"/>
            <a:ext cx="343376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14</a:t>
            </a:r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40790" y="0"/>
            <a:ext cx="212090" cy="5143500"/>
            <a:chOff x="0" y="0"/>
            <a:chExt cx="55859" cy="1354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859" cy="1354667"/>
            </a:xfrm>
            <a:custGeom>
              <a:avLst/>
              <a:gdLst/>
              <a:ahLst/>
              <a:cxnLst/>
              <a:rect l="l" t="t" r="r" b="b"/>
              <a:pathLst>
                <a:path w="55859" h="1354667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5859" cy="1392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500955" y="1866623"/>
            <a:ext cx="2758345" cy="245871"/>
            <a:chOff x="0" y="0"/>
            <a:chExt cx="726478" cy="647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04797" y="6720686"/>
            <a:ext cx="3374136" cy="4114800"/>
          </a:xfrm>
          <a:custGeom>
            <a:avLst/>
            <a:gdLst/>
            <a:ahLst/>
            <a:cxnLst/>
            <a:rect l="l" t="t" r="r" b="b"/>
            <a:pathLst>
              <a:path w="3374136" h="4114800">
                <a:moveTo>
                  <a:pt x="0" y="0"/>
                </a:moveTo>
                <a:lnTo>
                  <a:pt x="3374136" y="0"/>
                </a:lnTo>
                <a:lnTo>
                  <a:pt x="33741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153115" y="3844290"/>
            <a:ext cx="11981771" cy="2693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60"/>
              </a:lnSpc>
            </a:pPr>
            <a:r>
              <a:rPr lang="en-US" sz="9600" b="1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MERCI DE VOTRE ATTENTION 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69329" y="952500"/>
            <a:ext cx="3489971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 b="1">
                <a:solidFill>
                  <a:srgbClr val="10101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Bouba. A</a:t>
            </a: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3805" r="26239"/>
          <a:stretch>
            <a:fillRect/>
          </a:stretch>
        </p:blipFill>
        <p:spPr>
          <a:xfrm>
            <a:off x="0" y="0"/>
            <a:ext cx="7210861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077306" y="1964583"/>
            <a:ext cx="9897283" cy="7293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5411" lvl="1" indent="-362706" algn="l">
              <a:lnSpc>
                <a:spcPts val="6451"/>
              </a:lnSpc>
              <a:buAutoNum type="arabicPeriod"/>
            </a:pPr>
            <a:r>
              <a:rPr lang="en-US" sz="335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Introduction</a:t>
            </a:r>
          </a:p>
          <a:p>
            <a:pPr marL="725411" lvl="1" indent="-362706" algn="l">
              <a:lnSpc>
                <a:spcPts val="6451"/>
              </a:lnSpc>
              <a:buAutoNum type="arabicPeriod"/>
            </a:pPr>
            <a:r>
              <a:rPr lang="en-US" sz="335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Neurone biologique et inspiration</a:t>
            </a:r>
          </a:p>
          <a:p>
            <a:pPr marL="725411" lvl="1" indent="-362706" algn="l">
              <a:lnSpc>
                <a:spcPts val="6451"/>
              </a:lnSpc>
              <a:buAutoNum type="arabicPeriod"/>
            </a:pPr>
            <a:r>
              <a:rPr lang="en-US" sz="335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Architecture du Perceptron</a:t>
            </a:r>
          </a:p>
          <a:p>
            <a:pPr marL="725411" lvl="1" indent="-362706" algn="l">
              <a:lnSpc>
                <a:spcPts val="6451"/>
              </a:lnSpc>
              <a:buAutoNum type="arabicPeriod"/>
            </a:pPr>
            <a:r>
              <a:rPr lang="en-US" sz="335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Fonction d’activation</a:t>
            </a:r>
          </a:p>
          <a:p>
            <a:pPr marL="725411" lvl="1" indent="-362706" algn="l">
              <a:lnSpc>
                <a:spcPts val="6451"/>
              </a:lnSpc>
              <a:buAutoNum type="arabicPeriod"/>
            </a:pPr>
            <a:r>
              <a:rPr lang="en-US" sz="335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Algorithme d’apprentissage du perceptron</a:t>
            </a:r>
          </a:p>
          <a:p>
            <a:pPr marL="725411" lvl="1" indent="-362706" algn="l">
              <a:lnSpc>
                <a:spcPts val="6451"/>
              </a:lnSpc>
              <a:buAutoNum type="arabicPeriod"/>
            </a:pPr>
            <a:r>
              <a:rPr lang="en-US" sz="335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Exemples concrets d’application</a:t>
            </a:r>
          </a:p>
          <a:p>
            <a:pPr marL="725411" lvl="1" indent="-362706" algn="l">
              <a:lnSpc>
                <a:spcPts val="6451"/>
              </a:lnSpc>
              <a:buAutoNum type="arabicPeriod"/>
            </a:pPr>
            <a:r>
              <a:rPr lang="en-US" sz="3359">
                <a:solidFill>
                  <a:srgbClr val="8D2DF2"/>
                </a:solidFill>
                <a:latin typeface="Lexend Deca"/>
                <a:ea typeface="Lexend Deca"/>
                <a:cs typeface="Lexend Deca"/>
                <a:sym typeface="Lexend Deca"/>
              </a:rPr>
              <a:t>  Exemple en Python [TP]</a:t>
            </a:r>
          </a:p>
          <a:p>
            <a:pPr marL="725411" lvl="1" indent="-362706" algn="l">
              <a:lnSpc>
                <a:spcPts val="6451"/>
              </a:lnSpc>
              <a:buAutoNum type="arabicPeriod"/>
            </a:pPr>
            <a:r>
              <a:rPr lang="en-US" sz="335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Limites du Perceptron  </a:t>
            </a:r>
          </a:p>
          <a:p>
            <a:pPr marL="725411" lvl="1" indent="-362706" algn="l">
              <a:lnSpc>
                <a:spcPts val="6451"/>
              </a:lnSpc>
              <a:buAutoNum type="arabicPeriod"/>
            </a:pPr>
            <a:r>
              <a:rPr lang="en-US" sz="335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077306" y="979693"/>
            <a:ext cx="9181994" cy="862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8"/>
              </a:lnSpc>
            </a:pPr>
            <a:r>
              <a:rPr lang="en-US" sz="6699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Plan</a:t>
            </a:r>
          </a:p>
        </p:txBody>
      </p:sp>
    </p:spTree>
  </p:cSld>
  <p:clrMapOvr>
    <a:masterClrMapping/>
  </p:clrMapOvr>
  <p:transition spd="slow">
    <p:cover dir="ld"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04889" y="1858557"/>
            <a:ext cx="4448753" cy="3481149"/>
          </a:xfrm>
          <a:custGeom>
            <a:avLst/>
            <a:gdLst/>
            <a:ahLst/>
            <a:cxnLst/>
            <a:rect l="l" t="t" r="r" b="b"/>
            <a:pathLst>
              <a:path w="4448753" h="3481149">
                <a:moveTo>
                  <a:pt x="0" y="0"/>
                </a:moveTo>
                <a:lnTo>
                  <a:pt x="4448753" y="0"/>
                </a:lnTo>
                <a:lnTo>
                  <a:pt x="4448753" y="3481149"/>
                </a:lnTo>
                <a:lnTo>
                  <a:pt x="0" y="3481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77562" y="7043332"/>
            <a:ext cx="4440861" cy="2784026"/>
          </a:xfrm>
          <a:custGeom>
            <a:avLst/>
            <a:gdLst/>
            <a:ahLst/>
            <a:cxnLst/>
            <a:rect l="l" t="t" r="r" b="b"/>
            <a:pathLst>
              <a:path w="4440861" h="2784026">
                <a:moveTo>
                  <a:pt x="0" y="0"/>
                </a:moveTo>
                <a:lnTo>
                  <a:pt x="4440860" y="0"/>
                </a:lnTo>
                <a:lnTo>
                  <a:pt x="4440860" y="2784026"/>
                </a:lnTo>
                <a:lnTo>
                  <a:pt x="0" y="27840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52059" y="619125"/>
            <a:ext cx="7522641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1</a:t>
            </a:r>
            <a:r>
              <a:rPr lang="en-US" sz="6000" u="none" strike="noStrike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 - INTRODUCTION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2059" y="1753782"/>
            <a:ext cx="12346486" cy="293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24"/>
              </a:lnSpc>
            </a:pP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 perceptron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est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un </a:t>
            </a:r>
            <a:r>
              <a:rPr lang="en-US" sz="2499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algorithme</a:t>
            </a:r>
            <a:r>
              <a:rPr lang="en-US" sz="2499" dirty="0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d'apprentissage</a:t>
            </a:r>
            <a:r>
              <a:rPr lang="en-US" sz="2499" dirty="0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automatique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développé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pour la classification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binaire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 Il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s'agit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d'une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simplification d'un </a:t>
            </a:r>
            <a:r>
              <a:rPr lang="en-US" sz="2499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neurone</a:t>
            </a:r>
            <a:r>
              <a:rPr lang="en-US" sz="2499" dirty="0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biologique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conçue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pour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imiter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la manière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dont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cerveau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traite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l'information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 Le perceptron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prend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plusieurs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entrées, les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pèse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individuellement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les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somme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et passe le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résultat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à travers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d'activation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pour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produire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sortie.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Cette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sortie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peut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ensuite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être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utilisée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pour classer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donnée dans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une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des deux </a:t>
            </a:r>
            <a:r>
              <a:rPr lang="en-US" sz="2499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catégories</a:t>
            </a:r>
            <a:r>
              <a:rPr lang="en-US" sz="2499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possibles.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2059" y="4951007"/>
            <a:ext cx="17101583" cy="2092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24"/>
              </a:lnSpc>
              <a:spcBef>
                <a:spcPct val="0"/>
              </a:spcBef>
            </a:pP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Le perceptron a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été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introduit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pour la première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fois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par</a:t>
            </a:r>
            <a:r>
              <a:rPr lang="en-US" sz="2499" u="none" strike="noStrike" dirty="0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 Frank Rosenblatt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en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</a:p>
          <a:p>
            <a:pPr marL="0" lvl="0" indent="0" algn="just">
              <a:lnSpc>
                <a:spcPts val="3324"/>
              </a:lnSpc>
              <a:spcBef>
                <a:spcPct val="0"/>
              </a:spcBef>
            </a:pPr>
            <a:r>
              <a:rPr lang="en-US" sz="2499" u="none" strike="noStrike" dirty="0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1957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 Bien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qu'il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soit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considéré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comme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simple par rapport aux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modèles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 machine learning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actuels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le perceptron a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jeté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les bases de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qui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allait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devenir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 </a:t>
            </a:r>
            <a:r>
              <a:rPr lang="en-US" sz="2499" u="none" strike="noStrike" dirty="0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Deep Learning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C'est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un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outil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essentiel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dans la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boîte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à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outils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 tout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ingénieur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en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machine learning, et la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compréhension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 son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fonctionnement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peut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aider à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comprendre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des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modèles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plus </a:t>
            </a:r>
            <a:r>
              <a:rPr lang="en-US" sz="2499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avancés</a:t>
            </a:r>
            <a:r>
              <a:rPr lang="en-US" sz="2499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2059" y="7366674"/>
            <a:ext cx="12346486" cy="2505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74"/>
              </a:lnSpc>
            </a:pPr>
            <a:r>
              <a:rPr lang="en-US" sz="2499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Le Perceptron original a été conçu pour prendre un certain nombre d'entrées binaires et produire une sortie binaire (0 ou 1).</a:t>
            </a:r>
          </a:p>
          <a:p>
            <a:pPr marL="0" lvl="0" indent="0" algn="just">
              <a:lnSpc>
                <a:spcPts val="3374"/>
              </a:lnSpc>
            </a:pPr>
            <a:endParaRPr lang="en-US" sz="2499" u="none" strike="noStrike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just">
              <a:lnSpc>
                <a:spcPts val="3374"/>
              </a:lnSpc>
            </a:pPr>
            <a:r>
              <a:rPr lang="en-US" sz="2499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L'idée était d'utiliser des poids différents pour représenter l'importance de chaque entrée, et que la somme des valeurs soit supérieure à une valeur seuil avant de prendre une décision comme oui ou non (vrai ou faux) (0 ou 1).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753642" y="9617807"/>
            <a:ext cx="185976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3</a:t>
            </a: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662326" y="4113446"/>
            <a:ext cx="7738326" cy="4091640"/>
          </a:xfrm>
          <a:custGeom>
            <a:avLst/>
            <a:gdLst/>
            <a:ahLst/>
            <a:cxnLst/>
            <a:rect l="l" t="t" r="r" b="b"/>
            <a:pathLst>
              <a:path w="7738326" h="4091640">
                <a:moveTo>
                  <a:pt x="0" y="0"/>
                </a:moveTo>
                <a:lnTo>
                  <a:pt x="7738326" y="0"/>
                </a:lnTo>
                <a:lnTo>
                  <a:pt x="7738326" y="4091640"/>
                </a:lnTo>
                <a:lnTo>
                  <a:pt x="0" y="40916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2023997">
            <a:off x="16409098" y="5055373"/>
            <a:ext cx="1700405" cy="1726299"/>
          </a:xfrm>
          <a:custGeom>
            <a:avLst/>
            <a:gdLst/>
            <a:ahLst/>
            <a:cxnLst/>
            <a:rect l="l" t="t" r="r" b="b"/>
            <a:pathLst>
              <a:path w="1700405" h="1726299">
                <a:moveTo>
                  <a:pt x="0" y="0"/>
                </a:moveTo>
                <a:lnTo>
                  <a:pt x="1700404" y="0"/>
                </a:lnTo>
                <a:lnTo>
                  <a:pt x="1700404" y="1726299"/>
                </a:lnTo>
                <a:lnTo>
                  <a:pt x="0" y="1726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9778" y="3638013"/>
            <a:ext cx="9118911" cy="5960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4" lvl="1" indent="-280672" algn="just">
              <a:lnSpc>
                <a:spcPts val="3640"/>
              </a:lnSpc>
              <a:buFont typeface="Arial"/>
              <a:buChar char="•"/>
            </a:pPr>
            <a:r>
              <a:rPr lang="en-US" sz="2600" dirty="0">
                <a:solidFill>
                  <a:srgbClr val="FA505C"/>
                </a:solidFill>
                <a:latin typeface="Lexend Deca"/>
                <a:ea typeface="Lexend Deca"/>
                <a:cs typeface="Lexend Deca"/>
                <a:sym typeface="Lexend Deca"/>
              </a:rPr>
              <a:t>Dendrites :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Ces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structures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reçoivent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les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signaux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provenant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d’autres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neurones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 Elles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jouent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rôle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d’antennes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captant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l’information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</a:t>
            </a:r>
          </a:p>
          <a:p>
            <a:pPr marL="561344" lvl="1" indent="-280672" algn="just">
              <a:lnSpc>
                <a:spcPts val="3640"/>
              </a:lnSpc>
              <a:buFont typeface="Arial"/>
              <a:buChar char="•"/>
            </a:pPr>
            <a:r>
              <a:rPr lang="en-US" sz="2600" dirty="0">
                <a:solidFill>
                  <a:srgbClr val="FA505C"/>
                </a:solidFill>
                <a:latin typeface="Lexend Deca"/>
                <a:ea typeface="Lexend Deca"/>
                <a:cs typeface="Lexend Deca"/>
                <a:sym typeface="Lexend Deca"/>
              </a:rPr>
              <a:t>Corps </a:t>
            </a:r>
            <a:r>
              <a:rPr lang="en-US" sz="2600" dirty="0" err="1">
                <a:solidFill>
                  <a:srgbClr val="FA505C"/>
                </a:solidFill>
                <a:latin typeface="Lexend Deca"/>
                <a:ea typeface="Lexend Deca"/>
                <a:cs typeface="Lexend Deca"/>
                <a:sym typeface="Lexend Deca"/>
              </a:rPr>
              <a:t>cellulaire</a:t>
            </a:r>
            <a:r>
              <a:rPr lang="en-US" sz="2600" dirty="0">
                <a:solidFill>
                  <a:srgbClr val="FA505C"/>
                </a:solidFill>
                <a:latin typeface="Lexend Deca"/>
                <a:ea typeface="Lexend Deca"/>
                <a:cs typeface="Lexend Deca"/>
                <a:sym typeface="Lexend Deca"/>
              </a:rPr>
              <a:t> (soma) :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Il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intègre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et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traite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les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signaux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reçus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C’est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centre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calcul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qui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décide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neurone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doit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envoyer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un signal.</a:t>
            </a:r>
          </a:p>
          <a:p>
            <a:pPr marL="561344" lvl="1" indent="-280672" algn="just">
              <a:lnSpc>
                <a:spcPts val="3640"/>
              </a:lnSpc>
              <a:buFont typeface="Arial"/>
              <a:buChar char="•"/>
            </a:pPr>
            <a:r>
              <a:rPr lang="en-US" sz="2600" dirty="0" err="1">
                <a:solidFill>
                  <a:srgbClr val="FA505C"/>
                </a:solidFill>
                <a:latin typeface="Lexend Deca"/>
                <a:ea typeface="Lexend Deca"/>
                <a:cs typeface="Lexend Deca"/>
                <a:sym typeface="Lexend Deca"/>
              </a:rPr>
              <a:t>Axone</a:t>
            </a:r>
            <a:r>
              <a:rPr lang="en-US" sz="2600" dirty="0">
                <a:solidFill>
                  <a:srgbClr val="FA505C"/>
                </a:solidFill>
                <a:latin typeface="Lexend Deca"/>
                <a:ea typeface="Lexend Deca"/>
                <a:cs typeface="Lexend Deca"/>
                <a:sym typeface="Lexend Deca"/>
              </a:rPr>
              <a:t> : 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Une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fois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la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décision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prise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le signal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est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transmis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via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l’axone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qui agit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comme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un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câble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 transmission.</a:t>
            </a:r>
          </a:p>
          <a:p>
            <a:pPr marL="561344" lvl="1" indent="-280672" algn="just">
              <a:lnSpc>
                <a:spcPts val="3640"/>
              </a:lnSpc>
              <a:buFont typeface="Arial"/>
              <a:buChar char="•"/>
            </a:pPr>
            <a:r>
              <a:rPr lang="en-US" sz="2600" dirty="0">
                <a:solidFill>
                  <a:srgbClr val="FA505C"/>
                </a:solidFill>
                <a:latin typeface="Lexend Deca"/>
                <a:ea typeface="Lexend Deca"/>
                <a:cs typeface="Lexend Deca"/>
                <a:sym typeface="Lexend Deca"/>
              </a:rPr>
              <a:t>Synapse : 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La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connexion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entre les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neurones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permettant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transfert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du signal d’un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neurone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à </a:t>
            </a:r>
            <a:r>
              <a:rPr lang="en-US" sz="26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l’autre</a:t>
            </a:r>
            <a:r>
              <a:rPr lang="en-US" sz="26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</a:t>
            </a:r>
          </a:p>
          <a:p>
            <a:pPr algn="just">
              <a:lnSpc>
                <a:spcPts val="3920"/>
              </a:lnSpc>
              <a:spcBef>
                <a:spcPct val="0"/>
              </a:spcBef>
            </a:pPr>
            <a:endParaRPr lang="en-US" sz="2600" dirty="0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5" name="Freeform 5"/>
          <p:cNvSpPr/>
          <p:nvPr/>
        </p:nvSpPr>
        <p:spPr>
          <a:xfrm rot="8282240">
            <a:off x="15047377" y="1930696"/>
            <a:ext cx="1420181" cy="930219"/>
          </a:xfrm>
          <a:custGeom>
            <a:avLst/>
            <a:gdLst/>
            <a:ahLst/>
            <a:cxnLst/>
            <a:rect l="l" t="t" r="r" b="b"/>
            <a:pathLst>
              <a:path w="1420181" h="930219">
                <a:moveTo>
                  <a:pt x="0" y="0"/>
                </a:moveTo>
                <a:lnTo>
                  <a:pt x="1420181" y="0"/>
                </a:lnTo>
                <a:lnTo>
                  <a:pt x="1420181" y="930219"/>
                </a:lnTo>
                <a:lnTo>
                  <a:pt x="0" y="9302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116950" y="3947967"/>
            <a:ext cx="1555711" cy="340312"/>
          </a:xfrm>
          <a:custGeom>
            <a:avLst/>
            <a:gdLst/>
            <a:ahLst/>
            <a:cxnLst/>
            <a:rect l="l" t="t" r="r" b="b"/>
            <a:pathLst>
              <a:path w="1555711" h="340312">
                <a:moveTo>
                  <a:pt x="0" y="0"/>
                </a:moveTo>
                <a:lnTo>
                  <a:pt x="1555711" y="0"/>
                </a:lnTo>
                <a:lnTo>
                  <a:pt x="1555711" y="340312"/>
                </a:lnTo>
                <a:lnTo>
                  <a:pt x="0" y="3403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10128375">
            <a:off x="14790540" y="8566834"/>
            <a:ext cx="954352" cy="223080"/>
          </a:xfrm>
          <a:custGeom>
            <a:avLst/>
            <a:gdLst/>
            <a:ahLst/>
            <a:cxnLst/>
            <a:rect l="l" t="t" r="r" b="b"/>
            <a:pathLst>
              <a:path w="954352" h="223080">
                <a:moveTo>
                  <a:pt x="0" y="0"/>
                </a:moveTo>
                <a:lnTo>
                  <a:pt x="954352" y="0"/>
                </a:lnTo>
                <a:lnTo>
                  <a:pt x="954352" y="223080"/>
                </a:lnTo>
                <a:lnTo>
                  <a:pt x="0" y="22308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5984016">
            <a:off x="11544622" y="6430961"/>
            <a:ext cx="2994232" cy="638769"/>
          </a:xfrm>
          <a:custGeom>
            <a:avLst/>
            <a:gdLst/>
            <a:ahLst/>
            <a:cxnLst/>
            <a:rect l="l" t="t" r="r" b="b"/>
            <a:pathLst>
              <a:path w="2994232" h="638769">
                <a:moveTo>
                  <a:pt x="0" y="0"/>
                </a:moveTo>
                <a:lnTo>
                  <a:pt x="2994232" y="0"/>
                </a:lnTo>
                <a:lnTo>
                  <a:pt x="2994232" y="638770"/>
                </a:lnTo>
                <a:lnTo>
                  <a:pt x="0" y="63877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69778" y="619125"/>
            <a:ext cx="14172486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2</a:t>
            </a:r>
            <a:r>
              <a:rPr lang="en-US" sz="6000" u="none" strike="noStrike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 - NEURONE BIOLOGIQUE ET INSPIRATION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935444" y="2348180"/>
            <a:ext cx="132385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Dendrites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55414" y="3826048"/>
            <a:ext cx="766286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60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soma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777668" y="6702721"/>
            <a:ext cx="894993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60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Axone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766992" y="8263085"/>
            <a:ext cx="1178362" cy="40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60"/>
              </a:lnSpc>
              <a:spcBef>
                <a:spcPct val="0"/>
              </a:spcBef>
            </a:pPr>
            <a:r>
              <a:rPr lang="en-US" sz="2400" u="none" strike="noStrike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Synapse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69778" y="2433905"/>
            <a:ext cx="8927522" cy="461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0"/>
              </a:lnSpc>
              <a:spcBef>
                <a:spcPct val="0"/>
              </a:spcBef>
            </a:pPr>
            <a:r>
              <a:rPr lang="en-US" sz="3300" u="none" strike="noStrike">
                <a:solidFill>
                  <a:srgbClr val="209838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Comment fonctionne un neurone biologique 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741617" y="9617807"/>
            <a:ext cx="210026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4</a:t>
            </a: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29471" y="5795322"/>
            <a:ext cx="9203289" cy="4613149"/>
          </a:xfrm>
          <a:custGeom>
            <a:avLst/>
            <a:gdLst/>
            <a:ahLst/>
            <a:cxnLst/>
            <a:rect l="l" t="t" r="r" b="b"/>
            <a:pathLst>
              <a:path w="9203289" h="4613149">
                <a:moveTo>
                  <a:pt x="0" y="0"/>
                </a:moveTo>
                <a:lnTo>
                  <a:pt x="9203289" y="0"/>
                </a:lnTo>
                <a:lnTo>
                  <a:pt x="9203289" y="4613148"/>
                </a:lnTo>
                <a:lnTo>
                  <a:pt x="0" y="4613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9778" y="619125"/>
            <a:ext cx="14172486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2</a:t>
            </a:r>
            <a:r>
              <a:rPr lang="en-US" sz="6000" u="none" strike="noStrike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 - NEURONE BIOLOGIQUE ET INSPIRATION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7021" y="3091130"/>
            <a:ext cx="16230600" cy="2453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just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 perceptron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est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inspiré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fonctionnement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: il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reçoit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des entrées (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similaires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aux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signaux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reçus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par les dendrites),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pondère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ces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entrées (pour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déterminer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leur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importance), et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génère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sortie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la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somme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pondérée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atteint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un certain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seuil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</a:t>
            </a:r>
          </a:p>
          <a:p>
            <a:pPr marL="604523" lvl="1" indent="-302261" algn="just">
              <a:lnSpc>
                <a:spcPts val="3920"/>
              </a:lnSpc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Cette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analogie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aide à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comprendre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comment un simple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dispositif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informatique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peut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imiter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de manière très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simplifiée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la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prise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décision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d’un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neurone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biologique</a:t>
            </a:r>
            <a:r>
              <a:rPr lang="en-US" sz="28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69778" y="2430095"/>
            <a:ext cx="4531177" cy="461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0"/>
              </a:lnSpc>
              <a:spcBef>
                <a:spcPct val="0"/>
              </a:spcBef>
            </a:pPr>
            <a:r>
              <a:rPr lang="en-US" sz="3300" u="none" strike="noStrike">
                <a:solidFill>
                  <a:srgbClr val="209838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Lien avec le perceptron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753463" y="9617807"/>
            <a:ext cx="186333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5</a:t>
            </a: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154054"/>
            <a:ext cx="18288000" cy="5600700"/>
          </a:xfrm>
          <a:custGeom>
            <a:avLst/>
            <a:gdLst/>
            <a:ahLst/>
            <a:cxnLst/>
            <a:rect l="l" t="t" r="r" b="b"/>
            <a:pathLst>
              <a:path w="18288000" h="5600700">
                <a:moveTo>
                  <a:pt x="0" y="0"/>
                </a:moveTo>
                <a:lnTo>
                  <a:pt x="18288000" y="0"/>
                </a:lnTo>
                <a:lnTo>
                  <a:pt x="18288000" y="5600700"/>
                </a:lnTo>
                <a:lnTo>
                  <a:pt x="0" y="5600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9778" y="619125"/>
            <a:ext cx="14172486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2</a:t>
            </a:r>
            <a:r>
              <a:rPr lang="en-US" sz="6000" u="none" strike="noStrike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 - NEURONE BIOLOGIQUE ET INSPIRATION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69778" y="2430095"/>
            <a:ext cx="4531177" cy="461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0"/>
              </a:lnSpc>
              <a:spcBef>
                <a:spcPct val="0"/>
              </a:spcBef>
            </a:pPr>
            <a:r>
              <a:rPr lang="en-US" sz="3300" u="none" strike="noStrike">
                <a:solidFill>
                  <a:srgbClr val="209838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Lien avec le perceptron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753463" y="9617807"/>
            <a:ext cx="186333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5</a:t>
            </a:r>
          </a:p>
        </p:txBody>
      </p:sp>
    </p:spTree>
  </p:cSld>
  <p:clrMapOvr>
    <a:masterClrMapping/>
  </p:clrMapOvr>
  <p:transition spd="slow">
    <p:circl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19734" y="5619750"/>
            <a:ext cx="8246617" cy="4133268"/>
          </a:xfrm>
          <a:custGeom>
            <a:avLst/>
            <a:gdLst/>
            <a:ahLst/>
            <a:cxnLst/>
            <a:rect l="l" t="t" r="r" b="b"/>
            <a:pathLst>
              <a:path w="8246617" h="4133268">
                <a:moveTo>
                  <a:pt x="0" y="0"/>
                </a:moveTo>
                <a:lnTo>
                  <a:pt x="8246617" y="0"/>
                </a:lnTo>
                <a:lnTo>
                  <a:pt x="8246617" y="4133268"/>
                </a:lnTo>
                <a:lnTo>
                  <a:pt x="0" y="4133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494339" y="2936081"/>
            <a:ext cx="3059307" cy="1075943"/>
          </a:xfrm>
          <a:custGeom>
            <a:avLst/>
            <a:gdLst/>
            <a:ahLst/>
            <a:cxnLst/>
            <a:rect l="l" t="t" r="r" b="b"/>
            <a:pathLst>
              <a:path w="3059307" h="1075943">
                <a:moveTo>
                  <a:pt x="0" y="0"/>
                </a:moveTo>
                <a:lnTo>
                  <a:pt x="3059307" y="0"/>
                </a:lnTo>
                <a:lnTo>
                  <a:pt x="3059307" y="1075943"/>
                </a:lnTo>
                <a:lnTo>
                  <a:pt x="0" y="10759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6521" y="2588724"/>
            <a:ext cx="8900361" cy="703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49"/>
              </a:lnSpc>
            </a:pP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Entrées (x1, x2,...., </a:t>
            </a:r>
            <a:r>
              <a:rPr lang="en-US" sz="2499" dirty="0" err="1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x_n</a:t>
            </a: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) :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Chaque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donnée (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ou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caractéristique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) de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l’information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à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traiter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est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représentée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par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une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entrée.</a:t>
            </a:r>
          </a:p>
          <a:p>
            <a:pPr algn="l">
              <a:lnSpc>
                <a:spcPts val="4049"/>
              </a:lnSpc>
            </a:pPr>
            <a:r>
              <a:rPr lang="en-US" sz="2499" dirty="0" err="1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Poids</a:t>
            </a: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(w1, w2, ..., </a:t>
            </a:r>
            <a:r>
              <a:rPr lang="en-US" sz="2499" dirty="0" err="1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w_n</a:t>
            </a: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) :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Chaque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entrée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est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multipliée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par un coefficient qui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indique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son importance relative.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Ces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coefficients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sont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ajustables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lors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l’apprentissage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</a:t>
            </a:r>
          </a:p>
          <a:p>
            <a:pPr algn="l">
              <a:lnSpc>
                <a:spcPts val="4049"/>
              </a:lnSpc>
            </a:pPr>
            <a:r>
              <a:rPr lang="en-US" sz="2499" dirty="0" err="1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Biais</a:t>
            </a: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(b) : 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Un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terme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additionnel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qui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permet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décaler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le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seuil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d’activation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 Il aide à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ajuster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la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décision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même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lorsque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toutes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les entrées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sont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faibles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</a:t>
            </a:r>
          </a:p>
          <a:p>
            <a:pPr algn="l">
              <a:lnSpc>
                <a:spcPts val="4049"/>
              </a:lnSpc>
            </a:pP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Somme </a:t>
            </a:r>
            <a:r>
              <a:rPr lang="en-US" sz="2499" dirty="0" err="1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pondérée</a:t>
            </a: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: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La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combinaison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linéaire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des entrées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pondérées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et du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biais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,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exprimée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par ∑(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wi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. xi) + b.</a:t>
            </a:r>
          </a:p>
          <a:p>
            <a:pPr algn="l">
              <a:lnSpc>
                <a:spcPts val="4049"/>
              </a:lnSpc>
            </a:pPr>
            <a:r>
              <a:rPr lang="en-US" sz="2499" dirty="0" err="1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Fonction</a:t>
            </a: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d’activation</a:t>
            </a: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: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Une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fonction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qui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transforme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la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somme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</a:p>
          <a:p>
            <a:pPr algn="l">
              <a:lnSpc>
                <a:spcPts val="4049"/>
              </a:lnSpc>
            </a:pP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pondérée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en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une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sortie exploitable.</a:t>
            </a:r>
          </a:p>
          <a:p>
            <a:pPr algn="l">
              <a:lnSpc>
                <a:spcPts val="4049"/>
              </a:lnSpc>
            </a:pPr>
            <a:r>
              <a:rPr lang="en-US" sz="2499" dirty="0">
                <a:solidFill>
                  <a:srgbClr val="FA505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Sortie (y) :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Le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résultat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final, qui dans un perceptron simple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est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</a:p>
          <a:p>
            <a:pPr algn="l">
              <a:lnSpc>
                <a:spcPts val="4049"/>
              </a:lnSpc>
            </a:pP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généralement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binaire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(0 </a:t>
            </a:r>
            <a:r>
              <a:rPr lang="en-US" sz="2499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ou</a:t>
            </a:r>
            <a:r>
              <a:rPr lang="en-US" sz="2499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1).</a:t>
            </a:r>
          </a:p>
        </p:txBody>
      </p:sp>
      <p:sp>
        <p:nvSpPr>
          <p:cNvPr id="5" name="Freeform 5"/>
          <p:cNvSpPr/>
          <p:nvPr/>
        </p:nvSpPr>
        <p:spPr>
          <a:xfrm>
            <a:off x="9581644" y="1760049"/>
            <a:ext cx="22003" cy="8801100"/>
          </a:xfrm>
          <a:custGeom>
            <a:avLst/>
            <a:gdLst/>
            <a:ahLst/>
            <a:cxnLst/>
            <a:rect l="l" t="t" r="r" b="b"/>
            <a:pathLst>
              <a:path w="22003" h="8801100">
                <a:moveTo>
                  <a:pt x="0" y="0"/>
                </a:moveTo>
                <a:lnTo>
                  <a:pt x="22003" y="0"/>
                </a:lnTo>
                <a:lnTo>
                  <a:pt x="22003" y="8801100"/>
                </a:lnTo>
                <a:lnTo>
                  <a:pt x="0" y="8801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26520" y="619125"/>
            <a:ext cx="12353075" cy="866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 dirty="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3 - </a:t>
            </a:r>
            <a:r>
              <a:rPr lang="en-US" sz="6000" u="none" strike="noStrike" dirty="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ARCHITECTURE DU PERCEPTRON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26521" y="2021681"/>
            <a:ext cx="7228404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Les composants du perceptron simple 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41383" y="2021681"/>
            <a:ext cx="7756305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La formule de base du perceptron est 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121065" y="4019550"/>
            <a:ext cx="7725565" cy="148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049"/>
              </a:lnSpc>
              <a:spcBef>
                <a:spcPct val="0"/>
              </a:spcBef>
            </a:pP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Le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rôle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cette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formule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est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décider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,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en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fonction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la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somme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pondérée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des entrées,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si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le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résultat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doit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être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considéré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comme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appartenant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à la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catégorie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1 </a:t>
            </a:r>
            <a:r>
              <a:rPr lang="en-US" sz="2499" u="none" strike="noStrike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ou</a:t>
            </a:r>
            <a:r>
              <a:rPr lang="en-US" sz="2499" u="none" strike="noStrike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0 .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53285" y="9617807"/>
            <a:ext cx="186690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6</a:t>
            </a:r>
          </a:p>
        </p:txBody>
      </p:sp>
    </p:spTree>
  </p:cSld>
  <p:clrMapOvr>
    <a:masterClrMapping/>
  </p:clrMapOvr>
  <p:transition spd="slow">
    <p:cover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4350" y="3818124"/>
            <a:ext cx="8629650" cy="6363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 u="none" strike="noStrike" dirty="0" err="1">
                <a:solidFill>
                  <a:srgbClr val="FA505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Exemples</a:t>
            </a:r>
            <a:r>
              <a:rPr lang="en-US" sz="2799" u="none" strike="noStrike" dirty="0">
                <a:solidFill>
                  <a:srgbClr val="FA505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 de </a:t>
            </a:r>
            <a:r>
              <a:rPr lang="en-US" sz="2799" u="none" strike="noStrike" dirty="0" err="1">
                <a:solidFill>
                  <a:srgbClr val="FA505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fonctions</a:t>
            </a:r>
            <a:r>
              <a:rPr lang="en-US" sz="2799" u="none" strike="noStrike" dirty="0">
                <a:solidFill>
                  <a:srgbClr val="FA505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 </a:t>
            </a:r>
            <a:r>
              <a:rPr lang="en-US" sz="2799" u="none" strike="noStrike" dirty="0" err="1">
                <a:solidFill>
                  <a:srgbClr val="FA505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d’activation</a:t>
            </a:r>
            <a:endParaRPr lang="en-US" sz="2799" u="none" strike="noStrike" dirty="0">
              <a:solidFill>
                <a:srgbClr val="FA505C"/>
              </a:solidFill>
              <a:latin typeface="Etna Sans Serif"/>
              <a:ea typeface="Etna Sans Serif"/>
              <a:cs typeface="Etna Sans Serif"/>
              <a:sym typeface="Etna Sans Serif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u="none" strike="noStrike" dirty="0" err="1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seuil</a:t>
            </a:r>
            <a:r>
              <a:rPr lang="en-US" sz="2400" u="none" strike="noStrike" dirty="0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 (Heaviside)</a:t>
            </a:r>
          </a:p>
          <a:p>
            <a:pPr algn="l">
              <a:lnSpc>
                <a:spcPts val="3359"/>
              </a:lnSpc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 la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somme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est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supérieure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ou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égale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à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zéro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la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renvoie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1 ;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sinon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elle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renvoie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0.</a:t>
            </a:r>
          </a:p>
          <a:p>
            <a:pPr algn="l">
              <a:lnSpc>
                <a:spcPts val="3359"/>
              </a:lnSpc>
            </a:pPr>
            <a:endParaRPr lang="en-US" sz="2400" u="none" strike="noStrike" dirty="0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359"/>
              </a:lnSpc>
            </a:pPr>
            <a:endParaRPr lang="en-US" sz="2400" u="none" strike="noStrike" dirty="0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u="none" strike="noStrike" dirty="0" err="1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sigmoïde</a:t>
            </a:r>
            <a:endParaRPr lang="en-US" sz="2400" u="none" strike="noStrike" dirty="0">
              <a:solidFill>
                <a:srgbClr val="1377A6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359"/>
              </a:lnSpc>
            </a:pP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Renvoie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valeur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comprise entre 0 et 1. Elle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est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utile pour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obtenir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des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probabilités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</a:t>
            </a:r>
          </a:p>
          <a:p>
            <a:pPr algn="l">
              <a:lnSpc>
                <a:spcPts val="3359"/>
              </a:lnSpc>
            </a:pPr>
            <a:endParaRPr lang="en-US" sz="2400" u="none" strike="noStrike" dirty="0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359"/>
              </a:lnSpc>
            </a:pPr>
            <a:endParaRPr lang="en-US" sz="2400" u="none" strike="noStrike" dirty="0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u="none" strike="noStrike" dirty="0" err="1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ReLU</a:t>
            </a:r>
            <a:r>
              <a:rPr lang="en-US" sz="2400" u="none" strike="noStrike" dirty="0">
                <a:solidFill>
                  <a:srgbClr val="1377A6"/>
                </a:solidFill>
                <a:latin typeface="Lexend Deca"/>
                <a:ea typeface="Lexend Deca"/>
                <a:cs typeface="Lexend Deca"/>
                <a:sym typeface="Lexend Deca"/>
              </a:rPr>
              <a:t> (Rectified Linear Unit)</a:t>
            </a:r>
          </a:p>
          <a:p>
            <a:pPr algn="l">
              <a:lnSpc>
                <a:spcPts val="3359"/>
              </a:lnSpc>
            </a:pP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Renvoie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la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valeur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elle-même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elle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est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positive,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sinon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0. </a:t>
            </a:r>
          </a:p>
          <a:p>
            <a:pPr algn="just">
              <a:lnSpc>
                <a:spcPts val="3359"/>
              </a:lnSpc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Très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utilisée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dans les réseaux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profonds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pour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sa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simplicité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et son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efficacité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</a:t>
            </a:r>
          </a:p>
        </p:txBody>
      </p:sp>
      <p:sp>
        <p:nvSpPr>
          <p:cNvPr id="3" name="Freeform 3"/>
          <p:cNvSpPr/>
          <p:nvPr/>
        </p:nvSpPr>
        <p:spPr>
          <a:xfrm>
            <a:off x="11244844" y="4356869"/>
            <a:ext cx="2418199" cy="847403"/>
          </a:xfrm>
          <a:custGeom>
            <a:avLst/>
            <a:gdLst/>
            <a:ahLst/>
            <a:cxnLst/>
            <a:rect l="l" t="t" r="r" b="b"/>
            <a:pathLst>
              <a:path w="2418199" h="847403">
                <a:moveTo>
                  <a:pt x="0" y="0"/>
                </a:moveTo>
                <a:lnTo>
                  <a:pt x="2418199" y="0"/>
                </a:lnTo>
                <a:lnTo>
                  <a:pt x="2418199" y="847403"/>
                </a:lnTo>
                <a:lnTo>
                  <a:pt x="0" y="847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371958" y="6461722"/>
            <a:ext cx="2878293" cy="913744"/>
          </a:xfrm>
          <a:custGeom>
            <a:avLst/>
            <a:gdLst/>
            <a:ahLst/>
            <a:cxnLst/>
            <a:rect l="l" t="t" r="r" b="b"/>
            <a:pathLst>
              <a:path w="2878293" h="913744">
                <a:moveTo>
                  <a:pt x="0" y="0"/>
                </a:moveTo>
                <a:lnTo>
                  <a:pt x="2878293" y="0"/>
                </a:lnTo>
                <a:lnTo>
                  <a:pt x="2878293" y="913744"/>
                </a:lnTo>
                <a:lnTo>
                  <a:pt x="0" y="9137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932765" y="8627760"/>
            <a:ext cx="3042358" cy="630540"/>
          </a:xfrm>
          <a:custGeom>
            <a:avLst/>
            <a:gdLst/>
            <a:ahLst/>
            <a:cxnLst/>
            <a:rect l="l" t="t" r="r" b="b"/>
            <a:pathLst>
              <a:path w="3042358" h="630540">
                <a:moveTo>
                  <a:pt x="0" y="0"/>
                </a:moveTo>
                <a:lnTo>
                  <a:pt x="3042358" y="0"/>
                </a:lnTo>
                <a:lnTo>
                  <a:pt x="3042358" y="630540"/>
                </a:lnTo>
                <a:lnTo>
                  <a:pt x="0" y="6305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975123" y="7607713"/>
            <a:ext cx="3429554" cy="2670633"/>
          </a:xfrm>
          <a:custGeom>
            <a:avLst/>
            <a:gdLst/>
            <a:ahLst/>
            <a:cxnLst/>
            <a:rect l="l" t="t" r="r" b="b"/>
            <a:pathLst>
              <a:path w="3429554" h="2670633">
                <a:moveTo>
                  <a:pt x="0" y="0"/>
                </a:moveTo>
                <a:lnTo>
                  <a:pt x="3429554" y="0"/>
                </a:lnTo>
                <a:lnTo>
                  <a:pt x="3429554" y="2670633"/>
                </a:lnTo>
                <a:lnTo>
                  <a:pt x="0" y="26706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440843" y="5556909"/>
            <a:ext cx="3635840" cy="2723370"/>
          </a:xfrm>
          <a:custGeom>
            <a:avLst/>
            <a:gdLst/>
            <a:ahLst/>
            <a:cxnLst/>
            <a:rect l="l" t="t" r="r" b="b"/>
            <a:pathLst>
              <a:path w="3635840" h="2723370">
                <a:moveTo>
                  <a:pt x="0" y="0"/>
                </a:moveTo>
                <a:lnTo>
                  <a:pt x="3635840" y="0"/>
                </a:lnTo>
                <a:lnTo>
                  <a:pt x="3635840" y="2723370"/>
                </a:lnTo>
                <a:lnTo>
                  <a:pt x="0" y="27233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848962" y="3328019"/>
            <a:ext cx="3410338" cy="2905103"/>
          </a:xfrm>
          <a:custGeom>
            <a:avLst/>
            <a:gdLst/>
            <a:ahLst/>
            <a:cxnLst/>
            <a:rect l="l" t="t" r="r" b="b"/>
            <a:pathLst>
              <a:path w="3410338" h="2905103">
                <a:moveTo>
                  <a:pt x="0" y="0"/>
                </a:moveTo>
                <a:lnTo>
                  <a:pt x="3410338" y="0"/>
                </a:lnTo>
                <a:lnTo>
                  <a:pt x="3410338" y="2905103"/>
                </a:lnTo>
                <a:lnTo>
                  <a:pt x="0" y="29051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67762" y="476795"/>
            <a:ext cx="10024038" cy="866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 dirty="0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4 - FONCTION D’ACTIVATION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60131" y="9617807"/>
            <a:ext cx="172998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7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14350" y="1407664"/>
            <a:ext cx="17773650" cy="217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u="none" strike="noStrike">
                <a:solidFill>
                  <a:srgbClr val="209838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Pourquoi une fonction d’activation ?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Conversion en Décision : Elle transforme la somme des entrées pondérées en une décision finale, par exemple, en 0 ou 1.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u="none" strike="noStrike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Non-linéarité : Elle introduit une non-linéarité qui permet au modèle de traiter des problèmes plus complexes qu’une simple combinaison linéaire.</a:t>
            </a:r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235798" y="3600404"/>
            <a:ext cx="8629650" cy="128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 dirty="0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3. </a:t>
            </a:r>
            <a:r>
              <a:rPr lang="en-US" sz="2400" u="none" strike="noStrike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Calcul</a:t>
            </a:r>
            <a:r>
              <a:rPr lang="en-US" sz="2400" u="none" strike="noStrike" dirty="0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 de la </a:t>
            </a:r>
            <a:r>
              <a:rPr lang="en-US" sz="2400" u="none" strike="noStrike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somme</a:t>
            </a:r>
            <a:r>
              <a:rPr lang="en-US" sz="2400" u="none" strike="noStrike" dirty="0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pondérée</a:t>
            </a:r>
            <a:r>
              <a:rPr lang="en-US" sz="2400" u="none" strike="noStrike" dirty="0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 pour </a:t>
            </a:r>
            <a:r>
              <a:rPr lang="en-US" sz="2400" u="none" strike="noStrike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chaque</a:t>
            </a:r>
            <a:r>
              <a:rPr lang="en-US" sz="2400" u="none" strike="noStrike" dirty="0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E83F3F"/>
                </a:solidFill>
                <a:latin typeface="Lexend Deca"/>
                <a:ea typeface="Lexend Deca"/>
                <a:cs typeface="Lexend Deca"/>
                <a:sym typeface="Lexend Deca"/>
              </a:rPr>
              <a:t>exemple</a:t>
            </a:r>
            <a:endParaRPr lang="en-US" sz="2400" u="none" strike="noStrike" dirty="0">
              <a:solidFill>
                <a:srgbClr val="E83F3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just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Pour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chaque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paire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d'entrées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</a:t>
            </a:r>
          </a:p>
          <a:p>
            <a:pPr marL="0" lvl="0" indent="0" algn="just">
              <a:lnSpc>
                <a:spcPts val="3408"/>
              </a:lnSpc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le perceptron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calcule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:</a:t>
            </a:r>
          </a:p>
        </p:txBody>
      </p:sp>
      <p:sp>
        <p:nvSpPr>
          <p:cNvPr id="3" name="Freeform 3"/>
          <p:cNvSpPr/>
          <p:nvPr/>
        </p:nvSpPr>
        <p:spPr>
          <a:xfrm>
            <a:off x="13712535" y="4095475"/>
            <a:ext cx="2572029" cy="904569"/>
          </a:xfrm>
          <a:custGeom>
            <a:avLst/>
            <a:gdLst/>
            <a:ahLst/>
            <a:cxnLst/>
            <a:rect l="l" t="t" r="r" b="b"/>
            <a:pathLst>
              <a:path w="2572029" h="904569">
                <a:moveTo>
                  <a:pt x="0" y="0"/>
                </a:moveTo>
                <a:lnTo>
                  <a:pt x="2572029" y="0"/>
                </a:lnTo>
                <a:lnTo>
                  <a:pt x="2572029" y="904570"/>
                </a:lnTo>
                <a:lnTo>
                  <a:pt x="0" y="9045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1738435" y="4275093"/>
          <a:ext cx="3396003" cy="3848100"/>
        </p:xfrm>
        <a:graphic>
          <a:graphicData uri="http://schemas.openxmlformats.org/drawingml/2006/table">
            <a:tbl>
              <a:tblPr/>
              <a:tblGrid>
                <a:gridCol w="1132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20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20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6962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x1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x2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962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962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962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962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Etna Sans Serif"/>
                          <a:ea typeface="Etna Sans Serif"/>
                          <a:cs typeface="Etna Sans Serif"/>
                          <a:sym typeface="Etna Sans Serif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5"/>
          <p:cNvSpPr txBox="1"/>
          <p:nvPr/>
        </p:nvSpPr>
        <p:spPr>
          <a:xfrm>
            <a:off x="455325" y="477791"/>
            <a:ext cx="13705096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  <a:spcBef>
                <a:spcPct val="0"/>
              </a:spcBef>
            </a:pPr>
            <a:r>
              <a:rPr lang="en-US" sz="6000" u="none" strike="noStrike">
                <a:solidFill>
                  <a:srgbClr val="5E17EB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5 - ALGORITHME D’APPRENTISSAGE DU PERCEPTRON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14350" y="3600404"/>
            <a:ext cx="7721448" cy="428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 dirty="0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1. </a:t>
            </a:r>
            <a:r>
              <a:rPr lang="en-US" sz="2400" u="none" strike="noStrike" dirty="0" err="1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Définition</a:t>
            </a:r>
            <a:r>
              <a:rPr lang="en-US" sz="2400" u="none" strike="noStrike" dirty="0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 des entrées et de la </a:t>
            </a:r>
            <a:r>
              <a:rPr lang="en-US" sz="2400" u="none" strike="noStrike" dirty="0" err="1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209838"/>
                </a:solidFill>
                <a:latin typeface="Lexend Deca"/>
                <a:ea typeface="Lexend Deca"/>
                <a:cs typeface="Lexend Deca"/>
                <a:sym typeface="Lexend Deca"/>
              </a:rPr>
              <a:t>cible</a:t>
            </a:r>
            <a:endParaRPr lang="en-US" sz="2400" u="none" strike="noStrike" dirty="0">
              <a:solidFill>
                <a:srgbClr val="20983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14350" y="2135141"/>
            <a:ext cx="17232228" cy="128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8"/>
              </a:lnSpc>
              <a:spcBef>
                <a:spcPct val="0"/>
              </a:spcBef>
            </a:pP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Prenons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l'exemple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concret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d'un perceptron qui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apprend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à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modéliser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la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logique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AND. Pour la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fonction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AND, la sortie doit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être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1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uniquement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lorsque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toutes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les entrées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sont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à 1, et 0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sinon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.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Voici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comment le perceptron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procède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étape par étape 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4350" y="8179914"/>
            <a:ext cx="7721448" cy="1714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8"/>
              </a:lnSpc>
            </a:pPr>
            <a:r>
              <a:rPr lang="en-US" sz="2400" u="none" strike="noStrike" dirty="0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2. </a:t>
            </a:r>
            <a:r>
              <a:rPr lang="en-US" sz="2400" u="none" strike="noStrike" dirty="0" err="1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Initialisation</a:t>
            </a:r>
            <a:r>
              <a:rPr lang="en-US" sz="2400" u="none" strike="noStrike" dirty="0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 des </a:t>
            </a:r>
            <a:r>
              <a:rPr lang="en-US" sz="2400" u="none" strike="noStrike" dirty="0" err="1">
                <a:solidFill>
                  <a:srgbClr val="F6940A"/>
                </a:solidFill>
                <a:latin typeface="Lexend Deca"/>
                <a:ea typeface="Lexend Deca"/>
                <a:cs typeface="Lexend Deca"/>
                <a:sym typeface="Lexend Deca"/>
              </a:rPr>
              <a:t>paramètres</a:t>
            </a:r>
            <a:endParaRPr lang="en-US" sz="2400" u="none" strike="noStrike" dirty="0">
              <a:solidFill>
                <a:srgbClr val="F6940A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l">
              <a:lnSpc>
                <a:spcPts val="3408"/>
              </a:lnSpc>
            </a:pP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Poids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: On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choisit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initialement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par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exemple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</a:t>
            </a:r>
          </a:p>
          <a:p>
            <a:pPr marL="518160" lvl="1" indent="-259080" algn="l">
              <a:lnSpc>
                <a:spcPts val="3408"/>
              </a:lnSpc>
              <a:buFont typeface="Arial"/>
              <a:buChar char="•"/>
            </a:pP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w1 = 0.7  et w2 = 0.7</a:t>
            </a:r>
          </a:p>
          <a:p>
            <a:pPr marL="0" lvl="0" indent="0" algn="l">
              <a:lnSpc>
                <a:spcPts val="3408"/>
              </a:lnSpc>
            </a:pP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Biais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(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ou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seuil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) :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Ici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, on </a:t>
            </a:r>
            <a:r>
              <a:rPr lang="en-US" sz="2400" u="none" strike="noStrike" dirty="0" err="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choisit</a:t>
            </a:r>
            <a:r>
              <a:rPr lang="en-US" sz="2400" u="none" strike="noStrike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    b  =  −1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53047" y="9617807"/>
            <a:ext cx="187166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8</a:t>
            </a:r>
          </a:p>
        </p:txBody>
      </p:sp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091208"/>
              </p:ext>
            </p:extLst>
          </p:nvPr>
        </p:nvGraphicFramePr>
        <p:xfrm>
          <a:off x="8235798" y="5209595"/>
          <a:ext cx="9343472" cy="4479670"/>
        </p:xfrm>
        <a:graphic>
          <a:graphicData uri="http://schemas.openxmlformats.org/drawingml/2006/table">
            <a:tbl>
              <a:tblPr/>
              <a:tblGrid>
                <a:gridCol w="702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74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03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713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822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8008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x1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x2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wi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S = ( w1 * x1 ) + ( w2 * x2 ) + b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8008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0.7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S=(0.7×0)+(0.7×0)+(−1.0)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8008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0.7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S=(0.7×0)+(0.7×1)+(−1.0)=0.7−1.0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-0.3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7638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0.7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S=(0.7×1)+(0.7×0)+(−1.0)=0.7−1.0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-0.3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8008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0.7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S=(0.7×1)+(0.7×1)+(−1.0)=0.7+0.7−1.0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0.4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cover dir="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2203</Words>
  <Application>Microsoft Office PowerPoint</Application>
  <PresentationFormat>Custom</PresentationFormat>
  <Paragraphs>221</Paragraphs>
  <Slides>16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League Spartan</vt:lpstr>
      <vt:lpstr>Calibri</vt:lpstr>
      <vt:lpstr>Arial</vt:lpstr>
      <vt:lpstr>Etna Sans Serif</vt:lpstr>
      <vt:lpstr>Glacial Indifference Bold</vt:lpstr>
      <vt:lpstr>Glacial Indifference</vt:lpstr>
      <vt:lpstr>Nexa Bold Bold</vt:lpstr>
      <vt:lpstr>Montserrat Ultra-Bold</vt:lpstr>
      <vt:lpstr>Montserrat Classic Bold</vt:lpstr>
      <vt:lpstr>Lexend Deca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 Fondements Mathématiques aux Applications Modernes</dc:title>
  <cp:lastModifiedBy>Ahmed Bouba</cp:lastModifiedBy>
  <cp:revision>4</cp:revision>
  <dcterms:created xsi:type="dcterms:W3CDTF">2006-08-16T00:00:00Z</dcterms:created>
  <dcterms:modified xsi:type="dcterms:W3CDTF">2025-02-19T21:24:32Z</dcterms:modified>
  <dc:identifier>DAGe0XqtnoQ</dc:identifier>
</cp:coreProperties>
</file>

<file path=docProps/thumbnail.jpeg>
</file>